
<file path=[Content_Types].xml><?xml version="1.0" encoding="utf-8"?>
<Types xmlns="http://schemas.openxmlformats.org/package/2006/content-types">
  <Default ContentType="image/jpeg" Extension="jpg"/>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0e0ca27d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0e0ca27d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e3757794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e3757794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https://unsplash.com/photos/a-coffee-cup-spilled-on-a-table-oSOY6Ozl6T0</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e37577940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e37577940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但遊戲開發到一個階段，小林根一些團隊成員有了開發想法上的衝突。</a:t>
            </a:r>
            <a:endParaRPr>
              <a:solidFill>
                <a:schemeClr val="dk1"/>
              </a:solidFill>
            </a:endParaRPr>
          </a:p>
          <a:p>
            <a:pPr indent="0" lvl="0" marL="0" rtl="0" algn="l">
              <a:lnSpc>
                <a:spcPct val="115000"/>
              </a:lnSpc>
              <a:spcBef>
                <a:spcPts val="0"/>
              </a:spcBef>
              <a:spcAft>
                <a:spcPts val="0"/>
              </a:spcAft>
              <a:buNone/>
            </a:pPr>
            <a:r>
              <a:rPr lang="en">
                <a:solidFill>
                  <a:schemeClr val="dk1"/>
                </a:solidFill>
              </a:rPr>
              <a:t>https://www.istockphoto.com/photo/speech-bubble-puzzle-and-discussion-gm1148876160-310407215?utm_campaign=srp_photos_bottom&amp;utm_content=https%3A%2F%2Funsplash.com%2Fs%2Fphotos%2Fsome-people-differences-of-opinion&amp;utm_medium=affiliate&amp;utm_source=unsplash&amp;utm_term=some+people+differences+of+opinion%3A%3Aaffiliate-collections%3Ab</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e37577940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e37577940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但遊戲開發到一個階段，小林根一些團隊成員有了開發想法上的衝突。</a:t>
            </a:r>
            <a:endParaRPr>
              <a:solidFill>
                <a:schemeClr val="dk1"/>
              </a:solidFill>
            </a:endParaRPr>
          </a:p>
          <a:p>
            <a:pPr indent="0" lvl="0" marL="0" rtl="0" algn="l">
              <a:lnSpc>
                <a:spcPct val="115000"/>
              </a:lnSpc>
              <a:spcBef>
                <a:spcPts val="0"/>
              </a:spcBef>
              <a:spcAft>
                <a:spcPts val="0"/>
              </a:spcAft>
              <a:buNone/>
            </a:pPr>
            <a:r>
              <a:rPr lang="en">
                <a:solidFill>
                  <a:schemeClr val="dk1"/>
                </a:solidFill>
              </a:rPr>
              <a:t>https://unsplash.com/photos/man-in-gray-crew-neck-long-sleeve-shirt-standing-beside-woman-in-black-crew-neck-shirt-mv38TB_Ljj8</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e3757794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e3757794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https://unsplash.com/photos/an-exit-sign-is-posted-on-a-wooden-door-BttfwonnPaw</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e37577940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e37577940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在多次的開會討論與協商後，小林跟團隊成員找到了平衡點。</a:t>
            </a:r>
            <a:endParaRPr>
              <a:solidFill>
                <a:schemeClr val="dk1"/>
              </a:solidFill>
            </a:endParaRPr>
          </a:p>
          <a:p>
            <a:pPr indent="0" lvl="0" marL="0" rtl="0" algn="l">
              <a:lnSpc>
                <a:spcPct val="115000"/>
              </a:lnSpc>
              <a:spcBef>
                <a:spcPts val="0"/>
              </a:spcBef>
              <a:spcAft>
                <a:spcPts val="0"/>
              </a:spcAft>
              <a:buNone/>
            </a:pPr>
            <a:r>
              <a:rPr lang="en">
                <a:solidFill>
                  <a:schemeClr val="dk1"/>
                </a:solidFill>
              </a:rPr>
              <a:t>https://unsplash.com/photos/people-sitting-near-table-with-laptop-computer-qCi_MzVODoU</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e37577940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e37577940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在多次的開會討論與協商後，小林跟團隊成員找到了平衡點。</a:t>
            </a:r>
            <a:endParaRPr>
              <a:solidFill>
                <a:schemeClr val="dk1"/>
              </a:solidFill>
            </a:endParaRPr>
          </a:p>
          <a:p>
            <a:pPr indent="0" lvl="0" marL="0" rtl="0" algn="l">
              <a:lnSpc>
                <a:spcPct val="115000"/>
              </a:lnSpc>
              <a:spcBef>
                <a:spcPts val="0"/>
              </a:spcBef>
              <a:spcAft>
                <a:spcPts val="0"/>
              </a:spcAft>
              <a:buNone/>
            </a:pPr>
            <a:r>
              <a:rPr lang="en">
                <a:solidFill>
                  <a:schemeClr val="dk1"/>
                </a:solidFill>
              </a:rPr>
              <a:t>https://unsplash.com/photos/a-group-of-people-holding-hands-on-top-of-a-tree-DNkoNXQti3c</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e3757794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e3757794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https://unsplash.com/photos/a-large-inflatable-arch-with-the-word-finish-on-it-bssA-XRpH3s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e37577940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e37577940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最後，他們完成了這款遊戲的開發，所以都很開心，正在慶祝著。</a:t>
            </a:r>
            <a:endParaRPr>
              <a:solidFill>
                <a:schemeClr val="dk1"/>
              </a:solidFill>
            </a:endParaRPr>
          </a:p>
          <a:p>
            <a:pPr indent="0" lvl="0" marL="0" rtl="0" algn="l">
              <a:lnSpc>
                <a:spcPct val="115000"/>
              </a:lnSpc>
              <a:spcBef>
                <a:spcPts val="0"/>
              </a:spcBef>
              <a:spcAft>
                <a:spcPts val="0"/>
              </a:spcAft>
              <a:buNone/>
            </a:pPr>
            <a:r>
              <a:rPr lang="en">
                <a:solidFill>
                  <a:schemeClr val="dk1"/>
                </a:solidFill>
              </a:rPr>
              <a:t>https://unsplash.com/photos/person-holding-sony-ps3-controller-in-front-of-flat-screen-monitor-pxnDAT77rVg</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e37577940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e37577940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最後，他們完成了這款遊戲的開發，所以都很開心，正在慶祝著。</a:t>
            </a:r>
            <a:endParaRPr>
              <a:solidFill>
                <a:schemeClr val="dk1"/>
              </a:solidFill>
            </a:endParaRPr>
          </a:p>
          <a:p>
            <a:pPr indent="0" lvl="0" marL="0" rtl="0" algn="l">
              <a:lnSpc>
                <a:spcPct val="115000"/>
              </a:lnSpc>
              <a:spcBef>
                <a:spcPts val="0"/>
              </a:spcBef>
              <a:spcAft>
                <a:spcPts val="0"/>
              </a:spcAft>
              <a:buNone/>
            </a:pPr>
            <a:r>
              <a:rPr lang="en">
                <a:solidFill>
                  <a:schemeClr val="dk1"/>
                </a:solidFill>
              </a:rPr>
              <a:t>https://unsplash.com/photos/people-holding-clear-drinking-glasses-6PPQDX2liKE</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e37577940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e37577940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https://unsplash.com/photos/person-drafting-on-blueprint--FPFq_trr2Y</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e3757794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e3757794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小林是一位精通技術且對遊戲開發充滿熱情的年輕人，目標是做出一款全球發行且大家都喜歡的遊戲。</a:t>
            </a:r>
            <a:br>
              <a:rPr lang="en"/>
            </a:br>
            <a:r>
              <a:rPr lang="en"/>
              <a:t>https://unsplash.com/photos/person-sitting-on-gaming-chair-while-playing-video-game-Mf23RF8xArY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e3757794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e3757794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https://unsplash.com/photos/a-couple-of-large-sculptures-sitting-on-top-of-a-cement-floor-g4xIcepnx6I</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e3757794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e3757794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小林是一位精通技術且對遊戲開發充滿熱情的年輕人，但在進入職場後卻發現遊戲開發在也不是之前一個人可以隨心所欲開發的模式，而是要跟團隊相互溝通與討論後才會執行。</a:t>
            </a:r>
            <a:r>
              <a:rPr lang="en">
                <a:solidFill>
                  <a:schemeClr val="dk1"/>
                </a:solidFill>
              </a:rPr>
              <a:t>https://www.istockphoto.com/photo/childs-hand-on-light-blue-and-yellow-background-with-before-and-after-word-gm1374457434-442275796?utm_campaign=srp_photos_bottom&amp;utm_content=https%3A%2F%2Funsplash.com%2Fs%2Fphotos%2Fchange&amp;utm_medium=affiliate&amp;utm_source=unsplash&amp;utm_term=change%3A%3Aaffiliate-collections%3Ab</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e37577940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e37577940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https://unsplash.com/photos/a-man-climbing-up-a-mountain-with-a-ladder-drkEVe7NJRs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e37577940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e37577940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小林是一位精通技術且對遊戲開發充滿熱情的年輕人，但在進入職場後卻發現遊戲開發的模式從個人變成團體，所以努力地融入團隊。</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https://unsplash.com/photos/group-of-people-using-laptop-computer-QckxruozjRg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e3757794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e3757794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https://unsplash.com/photos/three-men-sitting-while-using-laptops-and-watching-man-beside-whiteboard-wD1LRb9OeEo</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e37577940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e37577940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小林很快的融入開發團隊，跟大家一起開發著遊戲。</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https://unsplash.com/photos/three-men-laughing-while-looking-in-the-laptop-inside-room-XkKCui44iM0</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說故事時間~</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a:t>
            </a:r>
            <a:r>
              <a:rPr lang="en">
                <a:solidFill>
                  <a:srgbClr val="CCCCCC"/>
                </a:solidFill>
              </a:rPr>
              <a:t>—</a:t>
            </a:r>
            <a:r>
              <a:rPr lang="en">
                <a:solidFill>
                  <a:srgbClr val="CCCCCC"/>
                </a:solidFill>
              </a:rPr>
              <a:t>職場</a:t>
            </a:r>
            <a:r>
              <a:rPr lang="en">
                <a:solidFill>
                  <a:srgbClr val="CCCCCC"/>
                </a:solidFill>
              </a:rPr>
              <a:t>故事</a:t>
            </a:r>
            <a:endParaRPr>
              <a:solidFill>
                <a:srgbClr val="CCCC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2"/>
          <p:cNvSpPr txBox="1"/>
          <p:nvPr>
            <p:ph type="title"/>
          </p:nvPr>
        </p:nvSpPr>
        <p:spPr>
          <a:xfrm>
            <a:off x="854375" y="445050"/>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意外</a:t>
            </a:r>
            <a:endParaRPr sz="6919"/>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23"/>
          <p:cNvPicPr preferRelativeResize="0"/>
          <p:nvPr/>
        </p:nvPicPr>
        <p:blipFill rotWithShape="1">
          <a:blip r:embed="rId3">
            <a:alphaModFix/>
          </a:blip>
          <a:srcRect b="149" l="0" r="0" t="159"/>
          <a:stretch/>
        </p:blipFill>
        <p:spPr>
          <a:xfrm>
            <a:off x="0" y="0"/>
            <a:ext cx="7924577"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4"/>
          <p:cNvPicPr preferRelativeResize="0"/>
          <p:nvPr/>
        </p:nvPicPr>
        <p:blipFill rotWithShape="1">
          <a:blip r:embed="rId3">
            <a:alphaModFix/>
          </a:blip>
          <a:srcRect b="0" l="6664" r="6673" t="0"/>
          <a:stretch/>
        </p:blipFill>
        <p:spPr>
          <a:xfrm>
            <a:off x="0" y="0"/>
            <a:ext cx="7924577"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5"/>
          <p:cNvSpPr txBox="1"/>
          <p:nvPr>
            <p:ph type="title"/>
          </p:nvPr>
        </p:nvSpPr>
        <p:spPr>
          <a:xfrm>
            <a:off x="327425" y="2898800"/>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轉彎</a:t>
            </a:r>
            <a:endParaRPr sz="6919"/>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6"/>
          <p:cNvPicPr preferRelativeResize="0"/>
          <p:nvPr/>
        </p:nvPicPr>
        <p:blipFill rotWithShape="1">
          <a:blip r:embed="rId3">
            <a:alphaModFix/>
          </a:blip>
          <a:srcRect b="1028" l="0" r="0" t="1018"/>
          <a:stretch/>
        </p:blipFill>
        <p:spPr>
          <a:xfrm>
            <a:off x="0" y="0"/>
            <a:ext cx="7924577" cy="51435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7"/>
          <p:cNvPicPr preferRelativeResize="0"/>
          <p:nvPr/>
        </p:nvPicPr>
        <p:blipFill rotWithShape="1">
          <a:blip r:embed="rId3">
            <a:alphaModFix/>
          </a:blip>
          <a:srcRect b="28513" l="0" r="0" t="28513"/>
          <a:stretch/>
        </p:blipFill>
        <p:spPr>
          <a:xfrm>
            <a:off x="0" y="0"/>
            <a:ext cx="7924576"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8"/>
          <p:cNvSpPr txBox="1"/>
          <p:nvPr>
            <p:ph type="title"/>
          </p:nvPr>
        </p:nvSpPr>
        <p:spPr>
          <a:xfrm>
            <a:off x="3427050" y="232700"/>
            <a:ext cx="2289900" cy="21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6020">
                <a:solidFill>
                  <a:schemeClr val="lt1"/>
                </a:solidFill>
              </a:rPr>
              <a:t>結局</a:t>
            </a:r>
            <a:endParaRPr sz="6919">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9"/>
          <p:cNvPicPr preferRelativeResize="0"/>
          <p:nvPr/>
        </p:nvPicPr>
        <p:blipFill rotWithShape="1">
          <a:blip r:embed="rId3">
            <a:alphaModFix/>
          </a:blip>
          <a:srcRect b="1314" l="0" r="0" t="1304"/>
          <a:stretch/>
        </p:blipFill>
        <p:spPr>
          <a:xfrm>
            <a:off x="0" y="0"/>
            <a:ext cx="7924577"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30"/>
          <p:cNvPicPr preferRelativeResize="0"/>
          <p:nvPr/>
        </p:nvPicPr>
        <p:blipFill rotWithShape="1">
          <a:blip r:embed="rId3">
            <a:alphaModFix/>
          </a:blip>
          <a:srcRect b="1171" l="0" r="0" t="1162"/>
          <a:stretch/>
        </p:blipFill>
        <p:spPr>
          <a:xfrm>
            <a:off x="0" y="0"/>
            <a:ext cx="7924577"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6013600" y="2843725"/>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目標</a:t>
            </a:r>
            <a:endParaRPr sz="6919"/>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 name="Google Shape;66;p15"/>
          <p:cNvPicPr preferRelativeResize="0"/>
          <p:nvPr/>
        </p:nvPicPr>
        <p:blipFill>
          <a:blip r:embed="rId3">
            <a:alphaModFix/>
          </a:blip>
          <a:stretch>
            <a:fillRect/>
          </a:stretch>
        </p:blipFill>
        <p:spPr>
          <a:xfrm>
            <a:off x="0" y="0"/>
            <a:ext cx="7924577"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1153225" y="1325875"/>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阻礙</a:t>
            </a:r>
            <a:endParaRPr sz="6919"/>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7"/>
          <p:cNvPicPr preferRelativeResize="0"/>
          <p:nvPr/>
        </p:nvPicPr>
        <p:blipFill rotWithShape="1">
          <a:blip r:embed="rId3">
            <a:alphaModFix/>
          </a:blip>
          <a:srcRect b="1314" l="0" r="0" t="1324"/>
          <a:stretch/>
        </p:blipFill>
        <p:spPr>
          <a:xfrm>
            <a:off x="0" y="0"/>
            <a:ext cx="7924577" cy="5143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1640800" y="3079700"/>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努力</a:t>
            </a:r>
            <a:endParaRPr sz="6919"/>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9"/>
          <p:cNvPicPr preferRelativeResize="0"/>
          <p:nvPr/>
        </p:nvPicPr>
        <p:blipFill rotWithShape="1">
          <a:blip r:embed="rId3">
            <a:alphaModFix/>
          </a:blip>
          <a:srcRect b="1342" l="0" r="0" t="1342"/>
          <a:stretch/>
        </p:blipFill>
        <p:spPr>
          <a:xfrm>
            <a:off x="0" y="0"/>
            <a:ext cx="7924577"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0"/>
          <p:cNvSpPr txBox="1"/>
          <p:nvPr>
            <p:ph type="title"/>
          </p:nvPr>
        </p:nvSpPr>
        <p:spPr>
          <a:xfrm>
            <a:off x="5997875" y="311350"/>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solidFill>
                  <a:schemeClr val="lt1"/>
                </a:solidFill>
              </a:rPr>
              <a:t>結果</a:t>
            </a:r>
            <a:endParaRPr sz="6919">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21"/>
          <p:cNvPicPr preferRelativeResize="0"/>
          <p:nvPr/>
        </p:nvPicPr>
        <p:blipFill rotWithShape="1">
          <a:blip r:embed="rId3">
            <a:alphaModFix/>
          </a:blip>
          <a:srcRect b="1314" l="0" r="0" t="1304"/>
          <a:stretch/>
        </p:blipFill>
        <p:spPr>
          <a:xfrm>
            <a:off x="0" y="0"/>
            <a:ext cx="7924577"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